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9"/>
    <p:sldId id="257" r:id="rId30"/>
    <p:sldId id="258" r:id="rId31"/>
    <p:sldId id="259" r:id="rId32"/>
    <p:sldId id="260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69" r:id="rId42"/>
    <p:sldId id="270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Milks Casual 700 One" charset="1" panose="02000506030000020003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8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800000000000000"/>
      <p:regular r:id="rId14"/>
    </p:embeddedFont>
    <p:embeddedFont>
      <p:font typeface="Montserrat Thin" charset="1" panose="00000300000000000000"/>
      <p:regular r:id="rId15"/>
    </p:embeddedFont>
    <p:embeddedFont>
      <p:font typeface="Montserrat Thin Italics" charset="1" panose="00000300000000000000"/>
      <p:regular r:id="rId16"/>
    </p:embeddedFont>
    <p:embeddedFont>
      <p:font typeface="Montserrat Extra-Light" charset="1" panose="00000300000000000000"/>
      <p:regular r:id="rId17"/>
    </p:embeddedFont>
    <p:embeddedFont>
      <p:font typeface="Montserrat Extra-Light Italics" charset="1" panose="00000300000000000000"/>
      <p:regular r:id="rId18"/>
    </p:embeddedFont>
    <p:embeddedFont>
      <p:font typeface="Montserrat Light" charset="1" panose="00000400000000000000"/>
      <p:regular r:id="rId19"/>
    </p:embeddedFont>
    <p:embeddedFont>
      <p:font typeface="Montserrat Light Italics" charset="1" panose="00000400000000000000"/>
      <p:regular r:id="rId20"/>
    </p:embeddedFont>
    <p:embeddedFont>
      <p:font typeface="Montserrat Medium" charset="1" panose="00000600000000000000"/>
      <p:regular r:id="rId21"/>
    </p:embeddedFont>
    <p:embeddedFont>
      <p:font typeface="Montserrat Medium Italics" charset="1" panose="000006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Ultra-Bold" charset="1" panose="00000900000000000000"/>
      <p:regular r:id="rId25"/>
    </p:embeddedFont>
    <p:embeddedFont>
      <p:font typeface="Montserrat Ultra-Bold Italics" charset="1" panose="00000900000000000000"/>
      <p:regular r:id="rId26"/>
    </p:embeddedFont>
    <p:embeddedFont>
      <p:font typeface="Montserrat Heavy" charset="1" panose="00000A00000000000000"/>
      <p:regular r:id="rId27"/>
    </p:embeddedFont>
    <p:embeddedFont>
      <p:font typeface="Montserrat Heavy Italics" charset="1" panose="00000A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slides/slide1.xml" Type="http://schemas.openxmlformats.org/officeDocument/2006/relationships/slide"/><Relationship Id="rId3" Target="viewProps.xml" Type="http://schemas.openxmlformats.org/officeDocument/2006/relationships/viewProps"/><Relationship Id="rId30" Target="slides/slide2.xml" Type="http://schemas.openxmlformats.org/officeDocument/2006/relationships/slide"/><Relationship Id="rId31" Target="slides/slide3.xml" Type="http://schemas.openxmlformats.org/officeDocument/2006/relationships/slide"/><Relationship Id="rId32" Target="slides/slide4.xml" Type="http://schemas.openxmlformats.org/officeDocument/2006/relationships/slide"/><Relationship Id="rId33" Target="slides/slide5.xml" Type="http://schemas.openxmlformats.org/officeDocument/2006/relationships/slide"/><Relationship Id="rId34" Target="slides/slide6.xml" Type="http://schemas.openxmlformats.org/officeDocument/2006/relationships/slide"/><Relationship Id="rId35" Target="slides/slide7.xml" Type="http://schemas.openxmlformats.org/officeDocument/2006/relationships/slide"/><Relationship Id="rId36" Target="slides/slide8.xml" Type="http://schemas.openxmlformats.org/officeDocument/2006/relationships/slide"/><Relationship Id="rId37" Target="slides/slide9.xml" Type="http://schemas.openxmlformats.org/officeDocument/2006/relationships/slide"/><Relationship Id="rId38" Target="slides/slide10.xml" Type="http://schemas.openxmlformats.org/officeDocument/2006/relationships/slide"/><Relationship Id="rId39" Target="slides/slide11.xml" Type="http://schemas.openxmlformats.org/officeDocument/2006/relationships/slide"/><Relationship Id="rId4" Target="theme/theme1.xml" Type="http://schemas.openxmlformats.org/officeDocument/2006/relationships/theme"/><Relationship Id="rId40" Target="slides/slide12.xml" Type="http://schemas.openxmlformats.org/officeDocument/2006/relationships/slide"/><Relationship Id="rId41" Target="slides/slide13.xml" Type="http://schemas.openxmlformats.org/officeDocument/2006/relationships/slide"/><Relationship Id="rId42" Target="slides/slide14.xml" Type="http://schemas.openxmlformats.org/officeDocument/2006/relationships/slide"/><Relationship Id="rId43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jpe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1.pn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2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https://en.wikipedia.org/wiki/Sustainable_consumption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33750" y="1866243"/>
            <a:ext cx="11620500" cy="6554514"/>
            <a:chOff x="0" y="0"/>
            <a:chExt cx="3060543" cy="1726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0543" cy="1726292"/>
            </a:xfrm>
            <a:custGeom>
              <a:avLst/>
              <a:gdLst/>
              <a:ahLst/>
              <a:cxnLst/>
              <a:rect r="r" b="b" t="t" l="l"/>
              <a:pathLst>
                <a:path h="1726292" w="3060543">
                  <a:moveTo>
                    <a:pt x="12658" y="0"/>
                  </a:moveTo>
                  <a:lnTo>
                    <a:pt x="3047885" y="0"/>
                  </a:lnTo>
                  <a:cubicBezTo>
                    <a:pt x="3051242" y="0"/>
                    <a:pt x="3054462" y="1334"/>
                    <a:pt x="3056836" y="3708"/>
                  </a:cubicBezTo>
                  <a:cubicBezTo>
                    <a:pt x="3059210" y="6081"/>
                    <a:pt x="3060543" y="9301"/>
                    <a:pt x="3060543" y="12658"/>
                  </a:cubicBezTo>
                  <a:lnTo>
                    <a:pt x="3060543" y="1713633"/>
                  </a:lnTo>
                  <a:cubicBezTo>
                    <a:pt x="3060543" y="1716991"/>
                    <a:pt x="3059210" y="1720210"/>
                    <a:pt x="3056836" y="1722584"/>
                  </a:cubicBezTo>
                  <a:cubicBezTo>
                    <a:pt x="3054462" y="1724958"/>
                    <a:pt x="3051242" y="1726292"/>
                    <a:pt x="3047885" y="1726292"/>
                  </a:cubicBezTo>
                  <a:lnTo>
                    <a:pt x="12658" y="1726292"/>
                  </a:lnTo>
                  <a:cubicBezTo>
                    <a:pt x="9301" y="1726292"/>
                    <a:pt x="6081" y="1724958"/>
                    <a:pt x="3708" y="1722584"/>
                  </a:cubicBezTo>
                  <a:cubicBezTo>
                    <a:pt x="1334" y="1720210"/>
                    <a:pt x="0" y="1716991"/>
                    <a:pt x="0" y="1713633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8" y="3708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7BA47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0543" cy="176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929170" y="8215107"/>
            <a:ext cx="2597284" cy="2823135"/>
          </a:xfrm>
          <a:custGeom>
            <a:avLst/>
            <a:gdLst/>
            <a:ahLst/>
            <a:cxnLst/>
            <a:rect r="r" b="b" t="t" l="l"/>
            <a:pathLst>
              <a:path h="2823135" w="2597284">
                <a:moveTo>
                  <a:pt x="0" y="0"/>
                </a:moveTo>
                <a:lnTo>
                  <a:pt x="2597284" y="0"/>
                </a:lnTo>
                <a:lnTo>
                  <a:pt x="2597284" y="2823135"/>
                </a:lnTo>
                <a:lnTo>
                  <a:pt x="0" y="282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98642" y="5339592"/>
            <a:ext cx="2597284" cy="2172274"/>
          </a:xfrm>
          <a:custGeom>
            <a:avLst/>
            <a:gdLst/>
            <a:ahLst/>
            <a:cxnLst/>
            <a:rect r="r" b="b" t="t" l="l"/>
            <a:pathLst>
              <a:path h="2172274" w="2597284">
                <a:moveTo>
                  <a:pt x="0" y="0"/>
                </a:moveTo>
                <a:lnTo>
                  <a:pt x="2597284" y="0"/>
                </a:lnTo>
                <a:lnTo>
                  <a:pt x="2597284" y="2172274"/>
                </a:lnTo>
                <a:lnTo>
                  <a:pt x="0" y="217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713597" y="-1030585"/>
            <a:ext cx="2858015" cy="2011003"/>
          </a:xfrm>
          <a:custGeom>
            <a:avLst/>
            <a:gdLst/>
            <a:ahLst/>
            <a:cxnLst/>
            <a:rect r="r" b="b" t="t" l="l"/>
            <a:pathLst>
              <a:path h="2011003" w="2858015">
                <a:moveTo>
                  <a:pt x="0" y="0"/>
                </a:moveTo>
                <a:lnTo>
                  <a:pt x="2858014" y="0"/>
                </a:lnTo>
                <a:lnTo>
                  <a:pt x="2858014" y="2011003"/>
                </a:lnTo>
                <a:lnTo>
                  <a:pt x="0" y="2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9385623" y="-1584066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1649" y="5963453"/>
            <a:ext cx="2421230" cy="2626581"/>
          </a:xfrm>
          <a:custGeom>
            <a:avLst/>
            <a:gdLst/>
            <a:ahLst/>
            <a:cxnLst/>
            <a:rect r="r" b="b" t="t" l="l"/>
            <a:pathLst>
              <a:path h="2626581" w="2421230">
                <a:moveTo>
                  <a:pt x="0" y="0"/>
                </a:moveTo>
                <a:lnTo>
                  <a:pt x="2421230" y="0"/>
                </a:lnTo>
                <a:lnTo>
                  <a:pt x="2421230" y="2626581"/>
                </a:lnTo>
                <a:lnTo>
                  <a:pt x="0" y="2626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7156549" y="2734501"/>
            <a:ext cx="1860926" cy="2736655"/>
          </a:xfrm>
          <a:custGeom>
            <a:avLst/>
            <a:gdLst/>
            <a:ahLst/>
            <a:cxnLst/>
            <a:rect r="r" b="b" t="t" l="l"/>
            <a:pathLst>
              <a:path h="2736655" w="1860926">
                <a:moveTo>
                  <a:pt x="0" y="0"/>
                </a:moveTo>
                <a:lnTo>
                  <a:pt x="1860926" y="0"/>
                </a:lnTo>
                <a:lnTo>
                  <a:pt x="1860926" y="2736655"/>
                </a:lnTo>
                <a:lnTo>
                  <a:pt x="0" y="27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486111" y="9082332"/>
            <a:ext cx="2252570" cy="2419753"/>
          </a:xfrm>
          <a:custGeom>
            <a:avLst/>
            <a:gdLst/>
            <a:ahLst/>
            <a:cxnLst/>
            <a:rect r="r" b="b" t="t" l="l"/>
            <a:pathLst>
              <a:path h="2419753" w="2252570">
                <a:moveTo>
                  <a:pt x="0" y="0"/>
                </a:moveTo>
                <a:lnTo>
                  <a:pt x="2252570" y="0"/>
                </a:lnTo>
                <a:lnTo>
                  <a:pt x="2252570" y="2419753"/>
                </a:lnTo>
                <a:lnTo>
                  <a:pt x="0" y="24197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156549" y="-218700"/>
            <a:ext cx="1571430" cy="2448403"/>
          </a:xfrm>
          <a:custGeom>
            <a:avLst/>
            <a:gdLst/>
            <a:ahLst/>
            <a:cxnLst/>
            <a:rect r="r" b="b" t="t" l="l"/>
            <a:pathLst>
              <a:path h="2448403" w="1571430">
                <a:moveTo>
                  <a:pt x="0" y="0"/>
                </a:moveTo>
                <a:lnTo>
                  <a:pt x="1571430" y="0"/>
                </a:lnTo>
                <a:lnTo>
                  <a:pt x="1571430" y="2448403"/>
                </a:lnTo>
                <a:lnTo>
                  <a:pt x="0" y="24484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477916" y="9082332"/>
            <a:ext cx="2161011" cy="2676928"/>
          </a:xfrm>
          <a:custGeom>
            <a:avLst/>
            <a:gdLst/>
            <a:ahLst/>
            <a:cxnLst/>
            <a:rect r="r" b="b" t="t" l="l"/>
            <a:pathLst>
              <a:path h="2676928" w="2161011">
                <a:moveTo>
                  <a:pt x="0" y="0"/>
                </a:moveTo>
                <a:lnTo>
                  <a:pt x="2161011" y="0"/>
                </a:lnTo>
                <a:lnTo>
                  <a:pt x="2161011" y="2676928"/>
                </a:lnTo>
                <a:lnTo>
                  <a:pt x="0" y="26769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400000">
            <a:off x="13531368" y="8702934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753440" y="1770161"/>
            <a:ext cx="2052082" cy="2864582"/>
          </a:xfrm>
          <a:custGeom>
            <a:avLst/>
            <a:gdLst/>
            <a:ahLst/>
            <a:cxnLst/>
            <a:rect r="r" b="b" t="t" l="l"/>
            <a:pathLst>
              <a:path h="2864582" w="2052082">
                <a:moveTo>
                  <a:pt x="0" y="0"/>
                </a:moveTo>
                <a:lnTo>
                  <a:pt x="2052082" y="0"/>
                </a:lnTo>
                <a:lnTo>
                  <a:pt x="2052082" y="2864581"/>
                </a:lnTo>
                <a:lnTo>
                  <a:pt x="0" y="28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23513" y="9304486"/>
            <a:ext cx="2783350" cy="2059679"/>
          </a:xfrm>
          <a:custGeom>
            <a:avLst/>
            <a:gdLst/>
            <a:ahLst/>
            <a:cxnLst/>
            <a:rect r="r" b="b" t="t" l="l"/>
            <a:pathLst>
              <a:path h="2059679" w="2783350">
                <a:moveTo>
                  <a:pt x="0" y="0"/>
                </a:moveTo>
                <a:lnTo>
                  <a:pt x="2783350" y="0"/>
                </a:lnTo>
                <a:lnTo>
                  <a:pt x="2783350" y="2059679"/>
                </a:lnTo>
                <a:lnTo>
                  <a:pt x="0" y="20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392638" y="9209835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475478" y="-735676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753440" y="-1493984"/>
            <a:ext cx="2767605" cy="2987968"/>
          </a:xfrm>
          <a:custGeom>
            <a:avLst/>
            <a:gdLst/>
            <a:ahLst/>
            <a:cxnLst/>
            <a:rect r="r" b="b" t="t" l="l"/>
            <a:pathLst>
              <a:path h="2987968" w="2767605">
                <a:moveTo>
                  <a:pt x="0" y="0"/>
                </a:moveTo>
                <a:lnTo>
                  <a:pt x="2767605" y="0"/>
                </a:lnTo>
                <a:lnTo>
                  <a:pt x="2767605" y="2987968"/>
                </a:lnTo>
                <a:lnTo>
                  <a:pt x="0" y="29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014165" y="-218700"/>
            <a:ext cx="3392321" cy="882004"/>
          </a:xfrm>
          <a:custGeom>
            <a:avLst/>
            <a:gdLst/>
            <a:ahLst/>
            <a:cxnLst/>
            <a:rect r="r" b="b" t="t" l="l"/>
            <a:pathLst>
              <a:path h="882004" w="3392321">
                <a:moveTo>
                  <a:pt x="0" y="0"/>
                </a:moveTo>
                <a:lnTo>
                  <a:pt x="3392321" y="0"/>
                </a:lnTo>
                <a:lnTo>
                  <a:pt x="3392321" y="882004"/>
                </a:lnTo>
                <a:lnTo>
                  <a:pt x="0" y="88200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-201672" y="-25083"/>
            <a:ext cx="3227535" cy="3227535"/>
          </a:xfrm>
          <a:custGeom>
            <a:avLst/>
            <a:gdLst/>
            <a:ahLst/>
            <a:cxnLst/>
            <a:rect r="r" b="b" t="t" l="l"/>
            <a:pathLst>
              <a:path h="3227535" w="3227535">
                <a:moveTo>
                  <a:pt x="0" y="0"/>
                </a:moveTo>
                <a:lnTo>
                  <a:pt x="3227535" y="0"/>
                </a:lnTo>
                <a:lnTo>
                  <a:pt x="3227535" y="3227535"/>
                </a:lnTo>
                <a:lnTo>
                  <a:pt x="0" y="3227535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4033695" y="2881121"/>
            <a:ext cx="10220609" cy="4257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25"/>
              </a:lnSpc>
            </a:pPr>
            <a:r>
              <a:rPr lang="en-US" sz="10500">
                <a:solidFill>
                  <a:srgbClr val="FFFFFF"/>
                </a:solidFill>
                <a:latin typeface="TT Milks Casual 700 One"/>
              </a:rPr>
              <a:t>Creating a Sustainable Future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788501" y="7110224"/>
            <a:ext cx="8710999" cy="438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700" spc="13">
                <a:solidFill>
                  <a:srgbClr val="FFFFFF"/>
                </a:solidFill>
                <a:latin typeface="Montserrat"/>
              </a:rPr>
              <a:t>Team X 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0024" y="1613768"/>
            <a:ext cx="12802166" cy="8557099"/>
          </a:xfrm>
          <a:custGeom>
            <a:avLst/>
            <a:gdLst/>
            <a:ahLst/>
            <a:cxnLst/>
            <a:rect r="r" b="b" t="t" l="l"/>
            <a:pathLst>
              <a:path h="8557099" w="12802166">
                <a:moveTo>
                  <a:pt x="0" y="0"/>
                </a:moveTo>
                <a:lnTo>
                  <a:pt x="12802166" y="0"/>
                </a:lnTo>
                <a:lnTo>
                  <a:pt x="12802166" y="8557098"/>
                </a:lnTo>
                <a:lnTo>
                  <a:pt x="0" y="8557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40" r="0" b="-154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7273" y="0"/>
            <a:ext cx="3227535" cy="3227535"/>
          </a:xfrm>
          <a:custGeom>
            <a:avLst/>
            <a:gdLst/>
            <a:ahLst/>
            <a:cxnLst/>
            <a:rect r="r" b="b" t="t" l="l"/>
            <a:pathLst>
              <a:path h="3227535" w="3227535">
                <a:moveTo>
                  <a:pt x="0" y="0"/>
                </a:moveTo>
                <a:lnTo>
                  <a:pt x="3227535" y="0"/>
                </a:lnTo>
                <a:lnTo>
                  <a:pt x="3227535" y="3227535"/>
                </a:lnTo>
                <a:lnTo>
                  <a:pt x="0" y="3227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07234" y="376882"/>
            <a:ext cx="15423192" cy="206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1"/>
              </a:lnSpc>
            </a:pPr>
            <a:r>
              <a:rPr lang="en-US" sz="6759" spc="108">
                <a:solidFill>
                  <a:srgbClr val="000000"/>
                </a:solidFill>
                <a:latin typeface="TT Milks Casual 700 One"/>
              </a:rPr>
              <a:t>USER INTERFACE</a:t>
            </a:r>
          </a:p>
          <a:p>
            <a:pPr marL="0" indent="0" lvl="0">
              <a:lnSpc>
                <a:spcPts val="81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82554" y="3121999"/>
            <a:ext cx="3459674" cy="3459674"/>
          </a:xfrm>
          <a:custGeom>
            <a:avLst/>
            <a:gdLst/>
            <a:ahLst/>
            <a:cxnLst/>
            <a:rect r="r" b="b" t="t" l="l"/>
            <a:pathLst>
              <a:path h="3459674" w="3459674">
                <a:moveTo>
                  <a:pt x="0" y="0"/>
                </a:moveTo>
                <a:lnTo>
                  <a:pt x="3459674" y="0"/>
                </a:lnTo>
                <a:lnTo>
                  <a:pt x="3459674" y="3459674"/>
                </a:lnTo>
                <a:lnTo>
                  <a:pt x="0" y="345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91153" y="6581673"/>
            <a:ext cx="2892025" cy="2870682"/>
          </a:xfrm>
          <a:custGeom>
            <a:avLst/>
            <a:gdLst/>
            <a:ahLst/>
            <a:cxnLst/>
            <a:rect r="r" b="b" t="t" l="l"/>
            <a:pathLst>
              <a:path h="2870682" w="2892025">
                <a:moveTo>
                  <a:pt x="0" y="0"/>
                </a:moveTo>
                <a:lnTo>
                  <a:pt x="2892025" y="0"/>
                </a:lnTo>
                <a:lnTo>
                  <a:pt x="2892025" y="2870681"/>
                </a:lnTo>
                <a:lnTo>
                  <a:pt x="0" y="2870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37603" y="4861289"/>
            <a:ext cx="3412794" cy="3440767"/>
          </a:xfrm>
          <a:custGeom>
            <a:avLst/>
            <a:gdLst/>
            <a:ahLst/>
            <a:cxnLst/>
            <a:rect r="r" b="b" t="t" l="l"/>
            <a:pathLst>
              <a:path h="3440767" w="3412794">
                <a:moveTo>
                  <a:pt x="0" y="0"/>
                </a:moveTo>
                <a:lnTo>
                  <a:pt x="3412794" y="0"/>
                </a:lnTo>
                <a:lnTo>
                  <a:pt x="3412794" y="3440767"/>
                </a:lnTo>
                <a:lnTo>
                  <a:pt x="0" y="3440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151072" y="1190625"/>
            <a:ext cx="13273908" cy="14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15"/>
              </a:lnSpc>
            </a:pPr>
            <a:r>
              <a:rPr lang="en-US" sz="10500">
                <a:solidFill>
                  <a:srgbClr val="79A3A0"/>
                </a:solidFill>
                <a:latin typeface="TT Milks Casual 700 One"/>
              </a:rPr>
              <a:t>Key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541270"/>
            <a:ext cx="11172917" cy="276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Power management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User application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Consumption Reduction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Product recommendation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Marketplace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7234" y="376882"/>
            <a:ext cx="15423192" cy="103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11"/>
              </a:lnSpc>
              <a:spcBef>
                <a:spcPct val="0"/>
              </a:spcBef>
            </a:pPr>
            <a:r>
              <a:rPr lang="en-US" sz="6759" spc="108">
                <a:solidFill>
                  <a:srgbClr val="000000"/>
                </a:solidFill>
                <a:latin typeface="TT Milks Casual 700 One"/>
              </a:rPr>
              <a:t>APPLICATIONS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60053" y="2493645"/>
            <a:ext cx="5583081" cy="2992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44"/>
              </a:lnSpc>
            </a:pPr>
            <a:r>
              <a:rPr lang="en-US" sz="3899">
                <a:solidFill>
                  <a:srgbClr val="000000"/>
                </a:solidFill>
                <a:latin typeface="Montserrat Bold"/>
              </a:rPr>
              <a:t>Domicile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Refrigerator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TV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Air conditioner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Dish / Wacher machine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491466" y="2512695"/>
            <a:ext cx="5583081" cy="4608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9"/>
              </a:lnSpc>
            </a:pPr>
            <a:r>
              <a:rPr lang="en-US" sz="3599">
                <a:solidFill>
                  <a:srgbClr val="000000"/>
                </a:solidFill>
                <a:latin typeface="Montserrat Bold"/>
              </a:rPr>
              <a:t>Industry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Pumps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Heat / Cold generators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Compressors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AC motors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Lights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Divers</a:t>
            </a:r>
          </a:p>
          <a:p>
            <a:pPr>
              <a:lnSpc>
                <a:spcPts val="4494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9626" y="2836956"/>
            <a:ext cx="3459674" cy="3459674"/>
          </a:xfrm>
          <a:custGeom>
            <a:avLst/>
            <a:gdLst/>
            <a:ahLst/>
            <a:cxnLst/>
            <a:rect r="r" b="b" t="t" l="l"/>
            <a:pathLst>
              <a:path h="3459674" w="3459674">
                <a:moveTo>
                  <a:pt x="0" y="0"/>
                </a:moveTo>
                <a:lnTo>
                  <a:pt x="3459674" y="0"/>
                </a:lnTo>
                <a:lnTo>
                  <a:pt x="3459674" y="3459674"/>
                </a:lnTo>
                <a:lnTo>
                  <a:pt x="0" y="345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5516" y="6581673"/>
            <a:ext cx="3412794" cy="3440767"/>
          </a:xfrm>
          <a:custGeom>
            <a:avLst/>
            <a:gdLst/>
            <a:ahLst/>
            <a:cxnLst/>
            <a:rect r="r" b="b" t="t" l="l"/>
            <a:pathLst>
              <a:path h="3440767" w="3412794">
                <a:moveTo>
                  <a:pt x="0" y="0"/>
                </a:moveTo>
                <a:lnTo>
                  <a:pt x="3412794" y="0"/>
                </a:lnTo>
                <a:lnTo>
                  <a:pt x="3412794" y="3440767"/>
                </a:lnTo>
                <a:lnTo>
                  <a:pt x="0" y="3440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23011" y="477824"/>
            <a:ext cx="13273908" cy="5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6"/>
              </a:lnSpc>
            </a:pPr>
            <a:r>
              <a:rPr lang="en-US" sz="9200">
                <a:solidFill>
                  <a:srgbClr val="79A3A0"/>
                </a:solidFill>
                <a:latin typeface="TT Milks Casual 700 One"/>
              </a:rPr>
              <a:t>Cost of Implementation:</a:t>
            </a:r>
          </a:p>
          <a:p>
            <a:pPr algn="ctr">
              <a:lnSpc>
                <a:spcPts val="10815"/>
              </a:lnSpc>
            </a:pPr>
          </a:p>
          <a:p>
            <a:pPr algn="ctr">
              <a:lnSpc>
                <a:spcPts val="101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41978" y="4481068"/>
            <a:ext cx="11172917" cy="51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40D FOR THE OUTLET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1978" y="5304582"/>
            <a:ext cx="11172917" cy="51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CLOUD PAY AS YOU 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1978" y="6128097"/>
            <a:ext cx="11172917" cy="51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80 D CENTRAL SYSTEM FOR HOME USERS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99626" y="2836956"/>
            <a:ext cx="3459674" cy="3459674"/>
          </a:xfrm>
          <a:custGeom>
            <a:avLst/>
            <a:gdLst/>
            <a:ahLst/>
            <a:cxnLst/>
            <a:rect r="r" b="b" t="t" l="l"/>
            <a:pathLst>
              <a:path h="3459674" w="3459674">
                <a:moveTo>
                  <a:pt x="0" y="0"/>
                </a:moveTo>
                <a:lnTo>
                  <a:pt x="3459674" y="0"/>
                </a:lnTo>
                <a:lnTo>
                  <a:pt x="3459674" y="3459674"/>
                </a:lnTo>
                <a:lnTo>
                  <a:pt x="0" y="34596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5516" y="6581673"/>
            <a:ext cx="3412794" cy="3440767"/>
          </a:xfrm>
          <a:custGeom>
            <a:avLst/>
            <a:gdLst/>
            <a:ahLst/>
            <a:cxnLst/>
            <a:rect r="r" b="b" t="t" l="l"/>
            <a:pathLst>
              <a:path h="3440767" w="3412794">
                <a:moveTo>
                  <a:pt x="0" y="0"/>
                </a:moveTo>
                <a:lnTo>
                  <a:pt x="3412794" y="0"/>
                </a:lnTo>
                <a:lnTo>
                  <a:pt x="3412794" y="3440767"/>
                </a:lnTo>
                <a:lnTo>
                  <a:pt x="0" y="3440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70953" y="477824"/>
            <a:ext cx="13378024" cy="3920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86350" indent="-993175" lvl="1">
              <a:lnSpc>
                <a:spcPts val="9476"/>
              </a:lnSpc>
              <a:buFont typeface="Arial"/>
              <a:buChar char="•"/>
            </a:pPr>
            <a:r>
              <a:rPr lang="en-US" sz="9200">
                <a:solidFill>
                  <a:srgbClr val="79A3A0"/>
                </a:solidFill>
                <a:latin typeface="TT Milks Casual 700 One"/>
              </a:rPr>
              <a:t>value proposition</a:t>
            </a:r>
          </a:p>
          <a:p>
            <a:pPr algn="ctr">
              <a:lnSpc>
                <a:spcPts val="10815"/>
              </a:lnSpc>
            </a:pPr>
          </a:p>
          <a:p>
            <a:pPr algn="ctr">
              <a:lnSpc>
                <a:spcPts val="10197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41978" y="4481068"/>
            <a:ext cx="11172917" cy="51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 Medium"/>
              </a:rPr>
              <a:t>lower the probability of power outrages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1978" y="5304582"/>
            <a:ext cx="11172917" cy="10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Environmental Sustainability</a:t>
            </a:r>
          </a:p>
          <a:p>
            <a:pPr>
              <a:lnSpc>
                <a:spcPts val="449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41978" y="3490549"/>
            <a:ext cx="11172917" cy="1080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Potential Cost Savings:</a:t>
            </a:r>
          </a:p>
          <a:p>
            <a:pPr>
              <a:lnSpc>
                <a:spcPts val="44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41978" y="6299465"/>
            <a:ext cx="11172917" cy="51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reduces gas pollution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33750" y="1866243"/>
            <a:ext cx="11620500" cy="6554514"/>
            <a:chOff x="0" y="0"/>
            <a:chExt cx="3060543" cy="17262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60543" cy="1726292"/>
            </a:xfrm>
            <a:custGeom>
              <a:avLst/>
              <a:gdLst/>
              <a:ahLst/>
              <a:cxnLst/>
              <a:rect r="r" b="b" t="t" l="l"/>
              <a:pathLst>
                <a:path h="1726292" w="3060543">
                  <a:moveTo>
                    <a:pt x="12658" y="0"/>
                  </a:moveTo>
                  <a:lnTo>
                    <a:pt x="3047885" y="0"/>
                  </a:lnTo>
                  <a:cubicBezTo>
                    <a:pt x="3051242" y="0"/>
                    <a:pt x="3054462" y="1334"/>
                    <a:pt x="3056836" y="3708"/>
                  </a:cubicBezTo>
                  <a:cubicBezTo>
                    <a:pt x="3059210" y="6081"/>
                    <a:pt x="3060543" y="9301"/>
                    <a:pt x="3060543" y="12658"/>
                  </a:cubicBezTo>
                  <a:lnTo>
                    <a:pt x="3060543" y="1713633"/>
                  </a:lnTo>
                  <a:cubicBezTo>
                    <a:pt x="3060543" y="1716991"/>
                    <a:pt x="3059210" y="1720210"/>
                    <a:pt x="3056836" y="1722584"/>
                  </a:cubicBezTo>
                  <a:cubicBezTo>
                    <a:pt x="3054462" y="1724958"/>
                    <a:pt x="3051242" y="1726292"/>
                    <a:pt x="3047885" y="1726292"/>
                  </a:cubicBezTo>
                  <a:lnTo>
                    <a:pt x="12658" y="1726292"/>
                  </a:lnTo>
                  <a:cubicBezTo>
                    <a:pt x="9301" y="1726292"/>
                    <a:pt x="6081" y="1724958"/>
                    <a:pt x="3708" y="1722584"/>
                  </a:cubicBezTo>
                  <a:cubicBezTo>
                    <a:pt x="1334" y="1720210"/>
                    <a:pt x="0" y="1716991"/>
                    <a:pt x="0" y="1713633"/>
                  </a:cubicBezTo>
                  <a:lnTo>
                    <a:pt x="0" y="12658"/>
                  </a:lnTo>
                  <a:cubicBezTo>
                    <a:pt x="0" y="9301"/>
                    <a:pt x="1334" y="6081"/>
                    <a:pt x="3708" y="3708"/>
                  </a:cubicBezTo>
                  <a:cubicBezTo>
                    <a:pt x="6081" y="1334"/>
                    <a:pt x="9301" y="0"/>
                    <a:pt x="12658" y="0"/>
                  </a:cubicBezTo>
                  <a:close/>
                </a:path>
              </a:pathLst>
            </a:custGeom>
            <a:solidFill>
              <a:srgbClr val="7BA47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060543" cy="1764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033695" y="3606058"/>
            <a:ext cx="10220609" cy="3733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249"/>
              </a:lnSpc>
            </a:pPr>
            <a:r>
              <a:rPr lang="en-US" sz="14999">
                <a:solidFill>
                  <a:srgbClr val="FFFFFF"/>
                </a:solidFill>
                <a:latin typeface="TT Milks Casual 700 One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929170" y="8215107"/>
            <a:ext cx="2597284" cy="2823135"/>
          </a:xfrm>
          <a:custGeom>
            <a:avLst/>
            <a:gdLst/>
            <a:ahLst/>
            <a:cxnLst/>
            <a:rect r="r" b="b" t="t" l="l"/>
            <a:pathLst>
              <a:path h="2823135" w="2597284">
                <a:moveTo>
                  <a:pt x="0" y="0"/>
                </a:moveTo>
                <a:lnTo>
                  <a:pt x="2597284" y="0"/>
                </a:lnTo>
                <a:lnTo>
                  <a:pt x="2597284" y="2823135"/>
                </a:lnTo>
                <a:lnTo>
                  <a:pt x="0" y="2823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98642" y="5339592"/>
            <a:ext cx="2597284" cy="2172274"/>
          </a:xfrm>
          <a:custGeom>
            <a:avLst/>
            <a:gdLst/>
            <a:ahLst/>
            <a:cxnLst/>
            <a:rect r="r" b="b" t="t" l="l"/>
            <a:pathLst>
              <a:path h="2172274" w="2597284">
                <a:moveTo>
                  <a:pt x="0" y="0"/>
                </a:moveTo>
                <a:lnTo>
                  <a:pt x="2597284" y="0"/>
                </a:lnTo>
                <a:lnTo>
                  <a:pt x="2597284" y="2172274"/>
                </a:lnTo>
                <a:lnTo>
                  <a:pt x="0" y="21722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713597" y="-1030585"/>
            <a:ext cx="2858015" cy="2011003"/>
          </a:xfrm>
          <a:custGeom>
            <a:avLst/>
            <a:gdLst/>
            <a:ahLst/>
            <a:cxnLst/>
            <a:rect r="r" b="b" t="t" l="l"/>
            <a:pathLst>
              <a:path h="2011003" w="2858015">
                <a:moveTo>
                  <a:pt x="0" y="0"/>
                </a:moveTo>
                <a:lnTo>
                  <a:pt x="2858014" y="0"/>
                </a:lnTo>
                <a:lnTo>
                  <a:pt x="2858014" y="2011003"/>
                </a:lnTo>
                <a:lnTo>
                  <a:pt x="0" y="20110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9385623" y="-1584066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731649" y="5963453"/>
            <a:ext cx="2421230" cy="2626581"/>
          </a:xfrm>
          <a:custGeom>
            <a:avLst/>
            <a:gdLst/>
            <a:ahLst/>
            <a:cxnLst/>
            <a:rect r="r" b="b" t="t" l="l"/>
            <a:pathLst>
              <a:path h="2626581" w="2421230">
                <a:moveTo>
                  <a:pt x="0" y="0"/>
                </a:moveTo>
                <a:lnTo>
                  <a:pt x="2421230" y="0"/>
                </a:lnTo>
                <a:lnTo>
                  <a:pt x="2421230" y="2626581"/>
                </a:lnTo>
                <a:lnTo>
                  <a:pt x="0" y="26265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156549" y="2734501"/>
            <a:ext cx="1860926" cy="2736655"/>
          </a:xfrm>
          <a:custGeom>
            <a:avLst/>
            <a:gdLst/>
            <a:ahLst/>
            <a:cxnLst/>
            <a:rect r="r" b="b" t="t" l="l"/>
            <a:pathLst>
              <a:path h="2736655" w="1860926">
                <a:moveTo>
                  <a:pt x="0" y="0"/>
                </a:moveTo>
                <a:lnTo>
                  <a:pt x="1860926" y="0"/>
                </a:lnTo>
                <a:lnTo>
                  <a:pt x="1860926" y="2736655"/>
                </a:lnTo>
                <a:lnTo>
                  <a:pt x="0" y="27366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486111" y="9082332"/>
            <a:ext cx="2252570" cy="2419753"/>
          </a:xfrm>
          <a:custGeom>
            <a:avLst/>
            <a:gdLst/>
            <a:ahLst/>
            <a:cxnLst/>
            <a:rect r="r" b="b" t="t" l="l"/>
            <a:pathLst>
              <a:path h="2419753" w="2252570">
                <a:moveTo>
                  <a:pt x="0" y="0"/>
                </a:moveTo>
                <a:lnTo>
                  <a:pt x="2252570" y="0"/>
                </a:lnTo>
                <a:lnTo>
                  <a:pt x="2252570" y="2419753"/>
                </a:lnTo>
                <a:lnTo>
                  <a:pt x="0" y="241975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56549" y="-218700"/>
            <a:ext cx="1571430" cy="2448403"/>
          </a:xfrm>
          <a:custGeom>
            <a:avLst/>
            <a:gdLst/>
            <a:ahLst/>
            <a:cxnLst/>
            <a:rect r="r" b="b" t="t" l="l"/>
            <a:pathLst>
              <a:path h="2448403" w="1571430">
                <a:moveTo>
                  <a:pt x="0" y="0"/>
                </a:moveTo>
                <a:lnTo>
                  <a:pt x="1571430" y="0"/>
                </a:lnTo>
                <a:lnTo>
                  <a:pt x="1571430" y="2448403"/>
                </a:lnTo>
                <a:lnTo>
                  <a:pt x="0" y="244840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77916" y="9082332"/>
            <a:ext cx="2161011" cy="2676928"/>
          </a:xfrm>
          <a:custGeom>
            <a:avLst/>
            <a:gdLst/>
            <a:ahLst/>
            <a:cxnLst/>
            <a:rect r="r" b="b" t="t" l="l"/>
            <a:pathLst>
              <a:path h="2676928" w="2161011">
                <a:moveTo>
                  <a:pt x="0" y="0"/>
                </a:moveTo>
                <a:lnTo>
                  <a:pt x="2161011" y="0"/>
                </a:lnTo>
                <a:lnTo>
                  <a:pt x="2161011" y="2676928"/>
                </a:lnTo>
                <a:lnTo>
                  <a:pt x="0" y="26769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5400000">
            <a:off x="13531368" y="8702934"/>
            <a:ext cx="2154330" cy="3168132"/>
          </a:xfrm>
          <a:custGeom>
            <a:avLst/>
            <a:gdLst/>
            <a:ahLst/>
            <a:cxnLst/>
            <a:rect r="r" b="b" t="t" l="l"/>
            <a:pathLst>
              <a:path h="3168132" w="2154330">
                <a:moveTo>
                  <a:pt x="0" y="0"/>
                </a:moveTo>
                <a:lnTo>
                  <a:pt x="2154329" y="0"/>
                </a:lnTo>
                <a:lnTo>
                  <a:pt x="2154329" y="3168132"/>
                </a:lnTo>
                <a:lnTo>
                  <a:pt x="0" y="3168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753440" y="1770161"/>
            <a:ext cx="2052082" cy="2864582"/>
          </a:xfrm>
          <a:custGeom>
            <a:avLst/>
            <a:gdLst/>
            <a:ahLst/>
            <a:cxnLst/>
            <a:rect r="r" b="b" t="t" l="l"/>
            <a:pathLst>
              <a:path h="2864582" w="2052082">
                <a:moveTo>
                  <a:pt x="0" y="0"/>
                </a:moveTo>
                <a:lnTo>
                  <a:pt x="2052082" y="0"/>
                </a:lnTo>
                <a:lnTo>
                  <a:pt x="2052082" y="2864581"/>
                </a:lnTo>
                <a:lnTo>
                  <a:pt x="0" y="28645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23513" y="9304486"/>
            <a:ext cx="2783350" cy="2059679"/>
          </a:xfrm>
          <a:custGeom>
            <a:avLst/>
            <a:gdLst/>
            <a:ahLst/>
            <a:cxnLst/>
            <a:rect r="r" b="b" t="t" l="l"/>
            <a:pathLst>
              <a:path h="2059679" w="2783350">
                <a:moveTo>
                  <a:pt x="0" y="0"/>
                </a:moveTo>
                <a:lnTo>
                  <a:pt x="2783350" y="0"/>
                </a:lnTo>
                <a:lnTo>
                  <a:pt x="2783350" y="2059679"/>
                </a:lnTo>
                <a:lnTo>
                  <a:pt x="0" y="20596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392638" y="9209835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5478" y="-735676"/>
            <a:ext cx="4256170" cy="1764376"/>
          </a:xfrm>
          <a:custGeom>
            <a:avLst/>
            <a:gdLst/>
            <a:ahLst/>
            <a:cxnLst/>
            <a:rect r="r" b="b" t="t" l="l"/>
            <a:pathLst>
              <a:path h="1764376" w="4256170">
                <a:moveTo>
                  <a:pt x="0" y="0"/>
                </a:moveTo>
                <a:lnTo>
                  <a:pt x="4256171" y="0"/>
                </a:lnTo>
                <a:lnTo>
                  <a:pt x="4256171" y="1764376"/>
                </a:lnTo>
                <a:lnTo>
                  <a:pt x="0" y="176437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753440" y="-1493984"/>
            <a:ext cx="2767605" cy="2987968"/>
          </a:xfrm>
          <a:custGeom>
            <a:avLst/>
            <a:gdLst/>
            <a:ahLst/>
            <a:cxnLst/>
            <a:rect r="r" b="b" t="t" l="l"/>
            <a:pathLst>
              <a:path h="2987968" w="2767605">
                <a:moveTo>
                  <a:pt x="0" y="0"/>
                </a:moveTo>
                <a:lnTo>
                  <a:pt x="2767605" y="0"/>
                </a:lnTo>
                <a:lnTo>
                  <a:pt x="2767605" y="2987968"/>
                </a:lnTo>
                <a:lnTo>
                  <a:pt x="0" y="298796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14165" y="-218700"/>
            <a:ext cx="3392321" cy="882004"/>
          </a:xfrm>
          <a:custGeom>
            <a:avLst/>
            <a:gdLst/>
            <a:ahLst/>
            <a:cxnLst/>
            <a:rect r="r" b="b" t="t" l="l"/>
            <a:pathLst>
              <a:path h="882004" w="3392321">
                <a:moveTo>
                  <a:pt x="0" y="0"/>
                </a:moveTo>
                <a:lnTo>
                  <a:pt x="3392321" y="0"/>
                </a:lnTo>
                <a:lnTo>
                  <a:pt x="3392321" y="882004"/>
                </a:lnTo>
                <a:lnTo>
                  <a:pt x="0" y="882004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026688" y="3017022"/>
            <a:ext cx="0" cy="242720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H="true">
            <a:off x="9119208" y="2823032"/>
            <a:ext cx="10504" cy="259488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6150522" y="6305045"/>
            <a:ext cx="0" cy="272758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12938933" y="6305045"/>
            <a:ext cx="0" cy="272758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32" y="5853960"/>
            <a:ext cx="4979416" cy="1114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5128275" y="5865106"/>
            <a:ext cx="12003194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586752" y="5444223"/>
            <a:ext cx="879873" cy="8798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498996" y="5425173"/>
            <a:ext cx="879873" cy="8798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704064" y="5425173"/>
            <a:ext cx="879873" cy="879873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515100" y="1255512"/>
            <a:ext cx="925780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"/>
              </a:rPr>
              <a:t> TEAM 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4905" y="2927217"/>
            <a:ext cx="4766741" cy="2517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93"/>
              </a:lnSpc>
            </a:pPr>
            <a:r>
              <a:rPr lang="en-US" sz="3638" spc="116">
                <a:solidFill>
                  <a:srgbClr val="000000"/>
                </a:solidFill>
                <a:latin typeface="Montserrat Medium"/>
              </a:rPr>
              <a:t>RIM BENJABALLAH</a:t>
            </a:r>
          </a:p>
          <a:p>
            <a:pPr>
              <a:lnSpc>
                <a:spcPts val="5093"/>
              </a:lnSpc>
            </a:pPr>
          </a:p>
          <a:p>
            <a:pPr marL="0" indent="0" lvl="0">
              <a:lnSpc>
                <a:spcPts val="5093"/>
              </a:lnSpc>
              <a:spcBef>
                <a:spcPct val="0"/>
              </a:spcBef>
            </a:pPr>
            <a:r>
              <a:rPr lang="en-US" sz="3638" spc="116">
                <a:solidFill>
                  <a:srgbClr val="000000"/>
                </a:solidFill>
                <a:latin typeface="Montserrat Medium"/>
              </a:rPr>
              <a:t>TEK-UP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6999" y="2737307"/>
            <a:ext cx="6933082" cy="30967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13"/>
              </a:lnSpc>
            </a:pPr>
            <a:r>
              <a:rPr lang="en-US" sz="4438" spc="142">
                <a:solidFill>
                  <a:srgbClr val="000000"/>
                </a:solidFill>
                <a:latin typeface="Montserrat"/>
              </a:rPr>
              <a:t>MOHAMED OUSSEMA DAKHLI</a:t>
            </a:r>
          </a:p>
          <a:p>
            <a:pPr>
              <a:lnSpc>
                <a:spcPts val="6213"/>
              </a:lnSpc>
            </a:pPr>
          </a:p>
          <a:p>
            <a:pPr marL="0" indent="0" lvl="0">
              <a:lnSpc>
                <a:spcPts val="6213"/>
              </a:lnSpc>
              <a:spcBef>
                <a:spcPct val="0"/>
              </a:spcBef>
            </a:pPr>
            <a:r>
              <a:rPr lang="en-US" sz="4438" spc="142">
                <a:solidFill>
                  <a:srgbClr val="000000"/>
                </a:solidFill>
                <a:latin typeface="Montserrat"/>
              </a:rPr>
              <a:t>TEK-UP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5710586" y="5417912"/>
            <a:ext cx="879873" cy="879873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6445787" y="6238370"/>
            <a:ext cx="6933082" cy="317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3"/>
              </a:lnSpc>
            </a:pPr>
            <a:r>
              <a:rPr lang="en-US" sz="4538" spc="145">
                <a:solidFill>
                  <a:srgbClr val="000000"/>
                </a:solidFill>
                <a:latin typeface="Montserrat"/>
              </a:rPr>
              <a:t>hamdi zeddini</a:t>
            </a:r>
          </a:p>
          <a:p>
            <a:pPr>
              <a:lnSpc>
                <a:spcPts val="6353"/>
              </a:lnSpc>
            </a:pPr>
          </a:p>
          <a:p>
            <a:pPr>
              <a:lnSpc>
                <a:spcPts val="6353"/>
              </a:lnSpc>
            </a:pPr>
            <a:r>
              <a:rPr lang="en-US" sz="4538" spc="145">
                <a:solidFill>
                  <a:srgbClr val="000000"/>
                </a:solidFill>
                <a:latin typeface="Montserrat"/>
              </a:rPr>
              <a:t>ESPRIT</a:t>
            </a:r>
          </a:p>
          <a:p>
            <a:pPr marL="0" indent="0" lvl="0">
              <a:lnSpc>
                <a:spcPts val="6353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13378869" y="6087770"/>
            <a:ext cx="6933082" cy="317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53"/>
              </a:lnSpc>
            </a:pPr>
            <a:r>
              <a:rPr lang="en-US" sz="4538" spc="145">
                <a:solidFill>
                  <a:srgbClr val="000000"/>
                </a:solidFill>
                <a:latin typeface="Montserrat"/>
              </a:rPr>
              <a:t>BAHA ROJBI</a:t>
            </a:r>
          </a:p>
          <a:p>
            <a:pPr>
              <a:lnSpc>
                <a:spcPts val="6353"/>
              </a:lnSpc>
            </a:pPr>
          </a:p>
          <a:p>
            <a:pPr>
              <a:lnSpc>
                <a:spcPts val="6353"/>
              </a:lnSpc>
            </a:pPr>
            <a:r>
              <a:rPr lang="en-US" sz="4538" spc="145">
                <a:solidFill>
                  <a:srgbClr val="2D2A29"/>
                </a:solidFill>
                <a:latin typeface="Montserrat"/>
              </a:rPr>
              <a:t>ESPRIT</a:t>
            </a:r>
          </a:p>
          <a:p>
            <a:pPr marL="0" indent="0" lvl="0">
              <a:lnSpc>
                <a:spcPts val="635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0825" y="2664640"/>
            <a:ext cx="5093320" cy="3022379"/>
            <a:chOff x="0" y="0"/>
            <a:chExt cx="1341450" cy="7960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1450" cy="796017"/>
            </a:xfrm>
            <a:custGeom>
              <a:avLst/>
              <a:gdLst/>
              <a:ahLst/>
              <a:cxnLst/>
              <a:rect r="r" b="b" t="t" l="l"/>
              <a:pathLst>
                <a:path h="796017" w="1341450">
                  <a:moveTo>
                    <a:pt x="22800" y="0"/>
                  </a:moveTo>
                  <a:lnTo>
                    <a:pt x="1318650" y="0"/>
                  </a:lnTo>
                  <a:cubicBezTo>
                    <a:pt x="1324697" y="0"/>
                    <a:pt x="1330497" y="2402"/>
                    <a:pt x="1334772" y="6678"/>
                  </a:cubicBezTo>
                  <a:cubicBezTo>
                    <a:pt x="1339048" y="10954"/>
                    <a:pt x="1341450" y="16753"/>
                    <a:pt x="1341450" y="22800"/>
                  </a:cubicBezTo>
                  <a:lnTo>
                    <a:pt x="1341450" y="773217"/>
                  </a:lnTo>
                  <a:cubicBezTo>
                    <a:pt x="1341450" y="779264"/>
                    <a:pt x="1339048" y="785064"/>
                    <a:pt x="1334772" y="789339"/>
                  </a:cubicBezTo>
                  <a:cubicBezTo>
                    <a:pt x="1330497" y="793615"/>
                    <a:pt x="1324697" y="796017"/>
                    <a:pt x="1318650" y="796017"/>
                  </a:cubicBezTo>
                  <a:lnTo>
                    <a:pt x="22800" y="796017"/>
                  </a:lnTo>
                  <a:cubicBezTo>
                    <a:pt x="10208" y="796017"/>
                    <a:pt x="0" y="785809"/>
                    <a:pt x="0" y="773217"/>
                  </a:cubicBezTo>
                  <a:lnTo>
                    <a:pt x="0" y="22800"/>
                  </a:lnTo>
                  <a:cubicBezTo>
                    <a:pt x="0" y="10208"/>
                    <a:pt x="10208" y="0"/>
                    <a:pt x="22800" y="0"/>
                  </a:cubicBezTo>
                  <a:close/>
                </a:path>
              </a:pathLst>
            </a:custGeom>
            <a:solidFill>
              <a:srgbClr val="A1C9C7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41450" cy="84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90047" y="2664640"/>
            <a:ext cx="5093320" cy="3022379"/>
            <a:chOff x="0" y="0"/>
            <a:chExt cx="1341450" cy="7960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450" cy="796017"/>
            </a:xfrm>
            <a:custGeom>
              <a:avLst/>
              <a:gdLst/>
              <a:ahLst/>
              <a:cxnLst/>
              <a:rect r="r" b="b" t="t" l="l"/>
              <a:pathLst>
                <a:path h="796017" w="1341450">
                  <a:moveTo>
                    <a:pt x="22800" y="0"/>
                  </a:moveTo>
                  <a:lnTo>
                    <a:pt x="1318650" y="0"/>
                  </a:lnTo>
                  <a:cubicBezTo>
                    <a:pt x="1324697" y="0"/>
                    <a:pt x="1330497" y="2402"/>
                    <a:pt x="1334772" y="6678"/>
                  </a:cubicBezTo>
                  <a:cubicBezTo>
                    <a:pt x="1339048" y="10954"/>
                    <a:pt x="1341450" y="16753"/>
                    <a:pt x="1341450" y="22800"/>
                  </a:cubicBezTo>
                  <a:lnTo>
                    <a:pt x="1341450" y="773217"/>
                  </a:lnTo>
                  <a:cubicBezTo>
                    <a:pt x="1341450" y="779264"/>
                    <a:pt x="1339048" y="785064"/>
                    <a:pt x="1334772" y="789339"/>
                  </a:cubicBezTo>
                  <a:cubicBezTo>
                    <a:pt x="1330497" y="793615"/>
                    <a:pt x="1324697" y="796017"/>
                    <a:pt x="1318650" y="796017"/>
                  </a:cubicBezTo>
                  <a:lnTo>
                    <a:pt x="22800" y="796017"/>
                  </a:lnTo>
                  <a:cubicBezTo>
                    <a:pt x="10208" y="796017"/>
                    <a:pt x="0" y="785809"/>
                    <a:pt x="0" y="773217"/>
                  </a:cubicBezTo>
                  <a:lnTo>
                    <a:pt x="0" y="22800"/>
                  </a:lnTo>
                  <a:cubicBezTo>
                    <a:pt x="0" y="10208"/>
                    <a:pt x="10208" y="0"/>
                    <a:pt x="22800" y="0"/>
                  </a:cubicBezTo>
                  <a:close/>
                </a:path>
              </a:pathLst>
            </a:custGeom>
            <a:solidFill>
              <a:srgbClr val="7BA47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341450" cy="843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8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36296" y="5958136"/>
            <a:ext cx="3022379" cy="3022379"/>
          </a:xfrm>
          <a:custGeom>
            <a:avLst/>
            <a:gdLst/>
            <a:ahLst/>
            <a:cxnLst/>
            <a:rect r="r" b="b" t="t" l="l"/>
            <a:pathLst>
              <a:path h="3022379" w="3022379">
                <a:moveTo>
                  <a:pt x="0" y="0"/>
                </a:moveTo>
                <a:lnTo>
                  <a:pt x="3022378" y="0"/>
                </a:lnTo>
                <a:lnTo>
                  <a:pt x="3022378" y="3022379"/>
                </a:lnTo>
                <a:lnTo>
                  <a:pt x="0" y="30223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20640" y="5958136"/>
            <a:ext cx="3022379" cy="3022379"/>
          </a:xfrm>
          <a:custGeom>
            <a:avLst/>
            <a:gdLst/>
            <a:ahLst/>
            <a:cxnLst/>
            <a:rect r="r" b="b" t="t" l="l"/>
            <a:pathLst>
              <a:path h="3022379" w="3022379">
                <a:moveTo>
                  <a:pt x="0" y="0"/>
                </a:moveTo>
                <a:lnTo>
                  <a:pt x="3022379" y="0"/>
                </a:lnTo>
                <a:lnTo>
                  <a:pt x="3022379" y="3022379"/>
                </a:lnTo>
                <a:lnTo>
                  <a:pt x="0" y="302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678749" y="3016073"/>
            <a:ext cx="4337472" cy="172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52"/>
              </a:lnSpc>
            </a:pPr>
            <a:r>
              <a:rPr lang="en-US" sz="1680">
                <a:solidFill>
                  <a:srgbClr val="2D2A29"/>
                </a:solidFill>
                <a:latin typeface="Montserrat Medium"/>
              </a:rPr>
              <a:t>SDG 11  </a:t>
            </a:r>
          </a:p>
          <a:p>
            <a:pPr algn="ctr">
              <a:lnSpc>
                <a:spcPts val="2352"/>
              </a:lnSpc>
            </a:pPr>
            <a:r>
              <a:rPr lang="en-US" sz="1680">
                <a:solidFill>
                  <a:srgbClr val="2D2A29"/>
                </a:solidFill>
                <a:latin typeface="Montserrat Medium"/>
              </a:rPr>
              <a:t>Sustainable cities and Communities</a:t>
            </a:r>
          </a:p>
          <a:p>
            <a:pPr algn="ctr">
              <a:lnSpc>
                <a:spcPts val="2352"/>
              </a:lnSpc>
            </a:pPr>
            <a:r>
              <a:rPr lang="en-US" sz="1680">
                <a:solidFill>
                  <a:srgbClr val="2D2A29"/>
                </a:solidFill>
                <a:latin typeface="Montserrat Medium"/>
              </a:rPr>
              <a:t>Goal 11 is about making cities and human settlements inclusive, safe, resilient and sustainable. Cities represent the future of global living.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01327" y="3082995"/>
            <a:ext cx="4470760" cy="1092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Medium"/>
              </a:rPr>
              <a:t>SDG 12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Medium"/>
              </a:rPr>
              <a:t>Responsible Consumption and Production</a:t>
            </a:r>
          </a:p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FFFFFF"/>
                </a:solidFill>
                <a:latin typeface="Montserrat Medium"/>
              </a:rPr>
              <a:t>Ensure </a:t>
            </a:r>
            <a:r>
              <a:rPr lang="en-US" sz="1600">
                <a:solidFill>
                  <a:srgbClr val="FFFFFF"/>
                </a:solidFill>
                <a:latin typeface="Montserrat Medium"/>
                <a:hlinkClick r:id="rId5" tooltip="https://en.wikipedia.org/wiki/Sustainable_consumption"/>
              </a:rPr>
              <a:t>sustainable consumption</a:t>
            </a:r>
            <a:r>
              <a:rPr lang="en-US" sz="1600">
                <a:solidFill>
                  <a:srgbClr val="FFFFFF"/>
                </a:solidFill>
                <a:latin typeface="Montserrat Medium"/>
              </a:rPr>
              <a:t> and production patterns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61565" y="1019175"/>
            <a:ext cx="1191853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22"/>
              </a:lnSpc>
              <a:spcBef>
                <a:spcPct val="0"/>
              </a:spcBef>
            </a:pPr>
            <a:r>
              <a:rPr lang="en-US" sz="5268" spc="84">
                <a:solidFill>
                  <a:srgbClr val="000000"/>
                </a:solidFill>
                <a:latin typeface="TT Milks Casual 700 One"/>
              </a:rPr>
              <a:t>SUSTAINABLE DEVELOPMENT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40463" y="1413269"/>
            <a:ext cx="14207074" cy="7460462"/>
            <a:chOff x="0" y="0"/>
            <a:chExt cx="3950192" cy="20743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50192" cy="2074337"/>
            </a:xfrm>
            <a:custGeom>
              <a:avLst/>
              <a:gdLst/>
              <a:ahLst/>
              <a:cxnLst/>
              <a:rect r="r" b="b" t="t" l="l"/>
              <a:pathLst>
                <a:path h="2074337" w="3950192">
                  <a:moveTo>
                    <a:pt x="10354" y="0"/>
                  </a:moveTo>
                  <a:lnTo>
                    <a:pt x="3939838" y="0"/>
                  </a:lnTo>
                  <a:cubicBezTo>
                    <a:pt x="3945556" y="0"/>
                    <a:pt x="3950192" y="4636"/>
                    <a:pt x="3950192" y="10354"/>
                  </a:cubicBezTo>
                  <a:lnTo>
                    <a:pt x="3950192" y="2063983"/>
                  </a:lnTo>
                  <a:cubicBezTo>
                    <a:pt x="3950192" y="2069701"/>
                    <a:pt x="3945556" y="2074337"/>
                    <a:pt x="3939838" y="2074337"/>
                  </a:cubicBezTo>
                  <a:lnTo>
                    <a:pt x="10354" y="2074337"/>
                  </a:lnTo>
                  <a:cubicBezTo>
                    <a:pt x="4636" y="2074337"/>
                    <a:pt x="0" y="2069701"/>
                    <a:pt x="0" y="2063983"/>
                  </a:cubicBezTo>
                  <a:lnTo>
                    <a:pt x="0" y="10354"/>
                  </a:lnTo>
                  <a:cubicBezTo>
                    <a:pt x="0" y="4636"/>
                    <a:pt x="4636" y="0"/>
                    <a:pt x="10354" y="0"/>
                  </a:cubicBezTo>
                  <a:close/>
                </a:path>
              </a:pathLst>
            </a:custGeom>
            <a:solidFill>
              <a:srgbClr val="7BA47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50192" cy="2112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7014433"/>
            <a:ext cx="2783350" cy="2059679"/>
          </a:xfrm>
          <a:custGeom>
            <a:avLst/>
            <a:gdLst/>
            <a:ahLst/>
            <a:cxnLst/>
            <a:rect r="r" b="b" t="t" l="l"/>
            <a:pathLst>
              <a:path h="2059679" w="2783350">
                <a:moveTo>
                  <a:pt x="0" y="0"/>
                </a:moveTo>
                <a:lnTo>
                  <a:pt x="2783350" y="0"/>
                </a:lnTo>
                <a:lnTo>
                  <a:pt x="2783350" y="2059680"/>
                </a:lnTo>
                <a:lnTo>
                  <a:pt x="0" y="20596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5760" y="1730192"/>
            <a:ext cx="2023526" cy="3057525"/>
          </a:xfrm>
          <a:custGeom>
            <a:avLst/>
            <a:gdLst/>
            <a:ahLst/>
            <a:cxnLst/>
            <a:rect r="r" b="b" t="t" l="l"/>
            <a:pathLst>
              <a:path h="3057525" w="2023526">
                <a:moveTo>
                  <a:pt x="0" y="0"/>
                </a:moveTo>
                <a:lnTo>
                  <a:pt x="2023526" y="0"/>
                </a:lnTo>
                <a:lnTo>
                  <a:pt x="2023526" y="3057525"/>
                </a:lnTo>
                <a:lnTo>
                  <a:pt x="0" y="3057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82240" y="3015005"/>
            <a:ext cx="11123520" cy="200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07"/>
              </a:lnSpc>
              <a:spcBef>
                <a:spcPct val="0"/>
              </a:spcBef>
            </a:pPr>
            <a:r>
              <a:rPr lang="en-US" sz="6589" spc="105">
                <a:solidFill>
                  <a:srgbClr val="FFFFFF"/>
                </a:solidFill>
                <a:latin typeface="TT Milks Casual 700 One"/>
              </a:rPr>
              <a:t>INTRODUCTION AND PROBLEM STATEMENT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63643" y="2893184"/>
            <a:ext cx="12760713" cy="5988420"/>
          </a:xfrm>
          <a:custGeom>
            <a:avLst/>
            <a:gdLst/>
            <a:ahLst/>
            <a:cxnLst/>
            <a:rect r="r" b="b" t="t" l="l"/>
            <a:pathLst>
              <a:path h="5988420" w="12760713">
                <a:moveTo>
                  <a:pt x="0" y="0"/>
                </a:moveTo>
                <a:lnTo>
                  <a:pt x="12760714" y="0"/>
                </a:lnTo>
                <a:lnTo>
                  <a:pt x="12760714" y="5988421"/>
                </a:lnTo>
                <a:lnTo>
                  <a:pt x="0" y="59884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6649" y="1457872"/>
            <a:ext cx="10394701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"/>
              </a:rPr>
              <a:t>SMART OUTLET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4899" y="4197007"/>
            <a:ext cx="6792414" cy="5391289"/>
          </a:xfrm>
          <a:custGeom>
            <a:avLst/>
            <a:gdLst/>
            <a:ahLst/>
            <a:cxnLst/>
            <a:rect r="r" b="b" t="t" l="l"/>
            <a:pathLst>
              <a:path h="5391289" w="6792414">
                <a:moveTo>
                  <a:pt x="0" y="0"/>
                </a:moveTo>
                <a:lnTo>
                  <a:pt x="6792414" y="0"/>
                </a:lnTo>
                <a:lnTo>
                  <a:pt x="6792414" y="5391289"/>
                </a:lnTo>
                <a:lnTo>
                  <a:pt x="0" y="539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66230" y="1718081"/>
            <a:ext cx="6085689" cy="6085689"/>
          </a:xfrm>
          <a:custGeom>
            <a:avLst/>
            <a:gdLst/>
            <a:ahLst/>
            <a:cxnLst/>
            <a:rect r="r" b="b" t="t" l="l"/>
            <a:pathLst>
              <a:path h="6085689" w="6085689">
                <a:moveTo>
                  <a:pt x="0" y="0"/>
                </a:moveTo>
                <a:lnTo>
                  <a:pt x="6085689" y="0"/>
                </a:lnTo>
                <a:lnTo>
                  <a:pt x="6085689" y="6085689"/>
                </a:lnTo>
                <a:lnTo>
                  <a:pt x="0" y="6085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14899" y="1567113"/>
            <a:ext cx="736513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307"/>
              </a:lnSpc>
              <a:spcBef>
                <a:spcPct val="0"/>
              </a:spcBef>
            </a:pPr>
            <a:r>
              <a:rPr lang="en-US" sz="6089" spc="97">
                <a:solidFill>
                  <a:srgbClr val="000000"/>
                </a:solidFill>
                <a:latin typeface="TT Milks Casual 700 One"/>
              </a:rPr>
              <a:t>SMART OUTLET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14002"/>
            <a:ext cx="7537530" cy="640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Montserrat"/>
              </a:rPr>
              <a:t>Power consumption sensor</a:t>
            </a:r>
          </a:p>
          <a:p>
            <a:pPr marL="410209" indent="-205105" lvl="1">
              <a:lnSpc>
                <a:spcPts val="2564"/>
              </a:lnSpc>
              <a:buFont typeface="Arial"/>
              <a:buChar char="•"/>
            </a:pPr>
            <a:r>
              <a:rPr lang="en-US" sz="1899" spc="113">
                <a:solidFill>
                  <a:srgbClr val="000000"/>
                </a:solidFill>
                <a:latin typeface="Montserrat"/>
              </a:rPr>
              <a:t>Remote On/Off switch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71552" y="2291407"/>
            <a:ext cx="7165883" cy="5704186"/>
          </a:xfrm>
          <a:custGeom>
            <a:avLst/>
            <a:gdLst/>
            <a:ahLst/>
            <a:cxnLst/>
            <a:rect r="r" b="b" t="t" l="l"/>
            <a:pathLst>
              <a:path h="5704186" w="7165883">
                <a:moveTo>
                  <a:pt x="0" y="0"/>
                </a:moveTo>
                <a:lnTo>
                  <a:pt x="7165883" y="0"/>
                </a:lnTo>
                <a:lnTo>
                  <a:pt x="7165883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7234" y="376882"/>
            <a:ext cx="15423192" cy="206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1"/>
              </a:lnSpc>
            </a:pPr>
            <a:r>
              <a:rPr lang="en-US" sz="6759" spc="108">
                <a:solidFill>
                  <a:srgbClr val="000000"/>
                </a:solidFill>
                <a:latin typeface="TT Milks Casual 700 One"/>
              </a:rPr>
              <a:t>RECOMMENDATION MODEL</a:t>
            </a:r>
          </a:p>
          <a:p>
            <a:pPr marL="0" indent="0" lvl="0">
              <a:lnSpc>
                <a:spcPts val="811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29090" y="2512695"/>
            <a:ext cx="5583081" cy="517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79"/>
              </a:lnSpc>
            </a:pPr>
            <a:r>
              <a:rPr lang="en-US" sz="3599">
                <a:solidFill>
                  <a:srgbClr val="000000"/>
                </a:solidFill>
                <a:latin typeface="Montserrat Bold"/>
              </a:rPr>
              <a:t>Example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New TV (180W)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Price 600 TND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Saving 0.091 TND/h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Covering duration 9 months</a:t>
            </a:r>
          </a:p>
          <a:p>
            <a:pPr marL="626107" indent="-313054" lvl="1">
              <a:lnSpc>
                <a:spcPts val="4494"/>
              </a:lnSpc>
              <a:buFont typeface="Arial"/>
              <a:buChar char="•"/>
            </a:pPr>
            <a:r>
              <a:rPr lang="en-US" sz="2899">
                <a:solidFill>
                  <a:srgbClr val="000000"/>
                </a:solidFill>
                <a:latin typeface="Montserrat"/>
              </a:rPr>
              <a:t>Sell your old to another user</a:t>
            </a:r>
          </a:p>
          <a:p>
            <a:pPr>
              <a:lnSpc>
                <a:spcPts val="449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1500" y="2742521"/>
            <a:ext cx="10441445" cy="7047133"/>
          </a:xfrm>
          <a:custGeom>
            <a:avLst/>
            <a:gdLst/>
            <a:ahLst/>
            <a:cxnLst/>
            <a:rect r="r" b="b" t="t" l="l"/>
            <a:pathLst>
              <a:path h="7047133" w="10441445">
                <a:moveTo>
                  <a:pt x="0" y="0"/>
                </a:moveTo>
                <a:lnTo>
                  <a:pt x="10441445" y="0"/>
                </a:lnTo>
                <a:lnTo>
                  <a:pt x="10441445" y="7047132"/>
                </a:lnTo>
                <a:lnTo>
                  <a:pt x="0" y="704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14899" y="504407"/>
            <a:ext cx="15423192" cy="308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11"/>
              </a:lnSpc>
            </a:pPr>
            <a:r>
              <a:rPr lang="en-US" sz="6759" spc="108">
                <a:solidFill>
                  <a:srgbClr val="000000"/>
                </a:solidFill>
                <a:latin typeface="TT Milks Casual 700 One"/>
              </a:rPr>
              <a:t>REAL TIME CONSUMPTION MONITORING</a:t>
            </a:r>
          </a:p>
          <a:p>
            <a:pPr marL="0" indent="0" lvl="0">
              <a:lnSpc>
                <a:spcPts val="81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6445" y="1846059"/>
            <a:ext cx="14477692" cy="8320996"/>
          </a:xfrm>
          <a:custGeom>
            <a:avLst/>
            <a:gdLst/>
            <a:ahLst/>
            <a:cxnLst/>
            <a:rect r="r" b="b" t="t" l="l"/>
            <a:pathLst>
              <a:path h="8320996" w="14477692">
                <a:moveTo>
                  <a:pt x="0" y="0"/>
                </a:moveTo>
                <a:lnTo>
                  <a:pt x="14477692" y="0"/>
                </a:lnTo>
                <a:lnTo>
                  <a:pt x="14477692" y="8320995"/>
                </a:lnTo>
                <a:lnTo>
                  <a:pt x="0" y="83209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171" y="811068"/>
            <a:ext cx="16442646" cy="1034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111"/>
              </a:lnSpc>
              <a:spcBef>
                <a:spcPct val="0"/>
              </a:spcBef>
            </a:pPr>
            <a:r>
              <a:rPr lang="en-US" sz="6759" spc="108">
                <a:solidFill>
                  <a:srgbClr val="000000"/>
                </a:solidFill>
                <a:latin typeface="TT Milks Casual 700 One"/>
              </a:rPr>
              <a:t>COMPARISON AND RECOMMENDATION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DAF-c2Pzd8Q</dc:identifier>
  <dcterms:modified xsi:type="dcterms:W3CDTF">2011-08-01T06:04:30Z</dcterms:modified>
  <cp:revision>1</cp:revision>
  <dc:title>SDG Progress Report 2025</dc:title>
</cp:coreProperties>
</file>